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9" r:id="rId2"/>
    <p:sldId id="257" r:id="rId3"/>
    <p:sldId id="261" r:id="rId4"/>
    <p:sldId id="269" r:id="rId5"/>
    <p:sldId id="270" r:id="rId6"/>
    <p:sldId id="260" r:id="rId7"/>
    <p:sldId id="271" r:id="rId8"/>
    <p:sldId id="272" r:id="rId9"/>
    <p:sldId id="273" r:id="rId10"/>
    <p:sldId id="274" r:id="rId11"/>
    <p:sldId id="275" r:id="rId12"/>
    <p:sldId id="276" r:id="rId13"/>
    <p:sldId id="279" r:id="rId14"/>
    <p:sldId id="280" r:id="rId15"/>
    <p:sldId id="281" r:id="rId16"/>
    <p:sldId id="277" r:id="rId17"/>
    <p:sldId id="278" r:id="rId18"/>
    <p:sldId id="25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88"/>
    <p:restoredTop sz="97872"/>
  </p:normalViewPr>
  <p:slideViewPr>
    <p:cSldViewPr snapToGrid="0">
      <p:cViewPr varScale="1">
        <p:scale>
          <a:sx n="227" d="100"/>
          <a:sy n="227" d="100"/>
        </p:scale>
        <p:origin x="1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37CA5-02D1-774D-B6CF-E5680AE5253B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83FBEA-23D8-1346-A296-B1B2EBDD6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62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861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226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0169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3309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9159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2398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205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75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756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822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768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895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076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163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578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623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10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09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20B21-4B17-E5BB-4BF8-21823A40A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EA12B-C7AC-0E58-1DE7-C72CE5B2B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F0388-03EE-E4F1-F193-1C4BE52B7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9D3D0-E9A5-32AA-38D2-41568A2BD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3E1A6-40DD-1C72-3ED9-E0ECBE6CB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350A2D-FF2E-BE2C-FAD5-5B74A0609197}"/>
              </a:ext>
            </a:extLst>
          </p:cNvPr>
          <p:cNvSpPr txBox="1"/>
          <p:nvPr userDrawn="1"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</a:t>
            </a:r>
          </a:p>
        </p:txBody>
      </p:sp>
    </p:spTree>
    <p:extLst>
      <p:ext uri="{BB962C8B-B14F-4D97-AF65-F5344CB8AC3E}">
        <p14:creationId xmlns:p14="http://schemas.microsoft.com/office/powerpoint/2010/main" val="3386207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91973-958E-4686-CE58-637423E51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0A4ACA-ABCD-A927-7915-7BE7CDF1E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A0FFC-975D-3D7E-7C9A-9A0D1E350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F00C7-1E3F-3400-BF44-447B71C1B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242FD-BE97-FF6D-0DC7-8559073DA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094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626953-7A99-3738-1889-C40304A74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1C156E-1709-C466-F089-AC36F9A0EE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C0C29-410A-7857-7FF7-78D5352C6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8E298-0665-CDFF-5807-5637AC3EC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F49D3-8088-61B8-D8E8-13A715D5F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007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CD11-E600-8377-996B-9E08723F3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CBCC8-2C4E-6C3C-BD0B-AE0163404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0C847-E7FA-F4B4-8F68-8FC68C60C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1ED2A-3F4C-36B0-22FC-96CCCF5D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E9955-8280-D424-8D25-7172EEEA1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F096D-A827-29DA-1C38-C99901587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8FA18-C705-CA70-D358-8638DFF95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E3B81-9E40-DF9D-9A37-E7301756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81683-003D-CC47-84B4-2FB0C7695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C50D5-BB68-0DFB-B995-C1486C2EB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82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ED1C1-5258-BCF4-64EE-0CD864316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55448-821C-C6BA-A090-C02E564BA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4C631F-57D1-7A8C-7995-380858D52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2209C-1B56-BD0F-D51A-DC0B4F7FA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3D6F72-FE94-A215-E3FE-72B2584CE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8DB7AB-19E5-62D7-0291-B2C512D65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04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1AE25-FCEF-FA43-C20E-C206661D5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A9DAE-0178-D40D-D910-E6915844E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070D44-9FB2-D5BD-C2C1-0E1D91ECF7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BEA97A-6683-4681-824A-8469CB48B2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E0BA71-7D53-7C24-C38B-4EC0DDCC3B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C5A289-367F-C483-9ACD-D7A1CE96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22207A-B9AC-C9B9-B2D8-9C54BD42E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6E645F-8B37-C08D-99C6-D906B9A93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608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50FB8-2F41-BBC9-9186-882B43824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8B68B2-C3F5-6A2D-6D6A-75880E351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B4FB4E-70A0-5E4D-36B3-00E0FB53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D73517-6022-B786-D75E-28D8D2284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189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9CF759-9B23-B713-0C47-D45F0DC80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08B0A5-1B82-E758-F8D2-9FCDD7D07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A0ED8-4A2D-8773-EDC9-30F42AC2D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583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50863-ECE0-30DF-2CE0-E9A538F1B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E69F3-4762-FBF2-4345-975D77433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36E73D-A471-F91E-BA98-37A8C1FC6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49E1D-A2D6-D244-D6D7-F63025257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0FD843-0895-A685-BF5D-841EB6366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21233-5C70-E0F3-4F2E-BCFB1A5B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372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FBE91-68C1-732F-4407-63AC80D2D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E892A0-7A9A-37F1-FBAA-6DEE89DB4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F9C82E-C1BF-DD72-CA38-FD73D853D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AAB2E-0E22-C53D-84EC-8F5C4D47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6C41BF-C036-4361-7658-ABC61A121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1B6437-1EB8-A812-1561-3690F8DD5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19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259B63-EA96-4876-4F83-3607F009A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7B75A-B619-D0C7-A61D-409215FC6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A8AD6-AC78-6598-B55D-24E5B70189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BD965-6A47-5148-A0B7-48AAC1AB91A1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285446-6897-6E4D-285D-8FFF6D7CAD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E57C2-59AB-17B1-4E47-1EB217041C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17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mailto:swp336@gmail.com" TargetMode="Externa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mailto:swp336@gmail.com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swp336@gmail.com" TargetMode="External"/><Relationship Id="rId4" Type="http://schemas.openxmlformats.org/officeDocument/2006/relationships/hyperlink" Target="https://datareftool.com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swp336@gmail.com" TargetMode="Externa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CFF0A4-3E32-4218-64E4-888C44CB59F6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AEBE6B-2D39-4939-B794-F6D620D619FD}"/>
              </a:ext>
            </a:extLst>
          </p:cNvPr>
          <p:cNvSpPr txBox="1"/>
          <p:nvPr/>
        </p:nvSpPr>
        <p:spPr>
          <a:xfrm>
            <a:off x="493986" y="1100372"/>
            <a:ext cx="671611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User Guide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Honeycomb Bravo configuration plugin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Native Apple Silicon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For X-Plane 12 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</a:rPr>
              <a:t>OpenSource</a:t>
            </a:r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006824-6A1E-901B-6FC2-8593A219F9C7}"/>
              </a:ext>
            </a:extLst>
          </p:cNvPr>
          <p:cNvSpPr txBox="1"/>
          <p:nvPr/>
        </p:nvSpPr>
        <p:spPr>
          <a:xfrm>
            <a:off x="3584738" y="5904865"/>
            <a:ext cx="53423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Run X-Plane 12 Apple Silicon compatible aircraft with Honeycomb Bravo controls, without needing Rosetta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3A835A-0121-9900-770F-84D6ABD4F91A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1109890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Using the autopilot buttons – advanced configuration 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Similar to the rotary controls, more than one command can be assigned to each autopilot button, 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with the  bravo toggles used to select between the different profiles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For the autopilot buttons, the toggles are read from right to left, so if multiple toggles are active, the highest numbered toggle is used.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This is opposite to the way rotary controls scan the toggles and allows for button settings and rotary settings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to be active simultaneously and independently, e.g., Toggle 1 and Toggle 6 both active, 1 changing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button behaviour and 6 changing rotary behaviour (see later topic on aligned configurations) 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The table below shows an example button configuration (the full default Laminar 737 config)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3165D05-007C-6F00-DDF9-5E892214A5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921184"/>
              </p:ext>
            </p:extLst>
          </p:nvPr>
        </p:nvGraphicFramePr>
        <p:xfrm>
          <a:off x="515006" y="3267751"/>
          <a:ext cx="8127999" cy="248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229343724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68127217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39454246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03870167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64203565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5576069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372038309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88307552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5465483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Toggle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442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Heading select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LNAV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VORLOC</a:t>
                      </a:r>
                    </a:p>
                    <a:p>
                      <a:pPr algn="ctr"/>
                      <a:r>
                        <a:rPr lang="en-US" sz="1050" dirty="0"/>
                        <a:t>press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ALT HLD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VS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SPEED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CMD 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19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Toggle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FO</a:t>
                      </a:r>
                    </a:p>
                    <a:p>
                      <a:pPr algn="ctr"/>
                      <a:r>
                        <a:rPr lang="en-US" sz="1100" dirty="0"/>
                        <a:t>RST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7392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Toggle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FO </a:t>
                      </a:r>
                    </a:p>
                    <a:p>
                      <a:pPr algn="ctr"/>
                      <a:r>
                        <a:rPr lang="en-US" sz="1100" dirty="0"/>
                        <a:t>STD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CWS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191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Toggle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EFIS Captain TFC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Captain</a:t>
                      </a:r>
                    </a:p>
                    <a:p>
                      <a:pPr algn="ctr"/>
                      <a:r>
                        <a:rPr lang="en-US" sz="1100" dirty="0"/>
                        <a:t>RST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CWS 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8265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Toggle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EFIS Captain CTR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VNAV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APP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Captain</a:t>
                      </a:r>
                    </a:p>
                    <a:p>
                      <a:pPr algn="ctr"/>
                      <a:r>
                        <a:rPr lang="en-US" sz="1100" dirty="0"/>
                        <a:t>STD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Level Change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CMD B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644700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9E38F4C-6CD1-52A6-DEFB-1A3051C896C2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A8145C-FDE4-4BA2-73F9-56856011D8CD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2782370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1013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Controlling Garmin 430/530 (aligned configuration)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By configuring an aligned set of commands for the rotary controls and the autopilot buttons, it is possible to adjust most features of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G430/G530 flight management devices directly from the Bravo control.  (See also a later section on G1000 which follows a similar approach)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bravo controls are mapped to the flight management device controls.  The Toggles select different flight management functions and/or different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Flight management devices where an aircraft has more than one.</a:t>
            </a:r>
          </a:p>
          <a:p>
            <a:endParaRPr lang="en-US" sz="105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example below is an extract from the default Laminar Cessna Skyhawk configuration, which has a G530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and a G430.  Moving the rotary selector between CRS and IAS switches the Gx30 between fine control and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coarse control*.</a:t>
            </a:r>
          </a:p>
          <a:p>
            <a:endParaRPr lang="en-US" sz="9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rgbClr val="7030A0"/>
                </a:solidFill>
              </a:rPr>
              <a:t>When using aligned configurations like this, only one toggle should be active.  Unexpected behavior may occur if </a:t>
            </a:r>
          </a:p>
          <a:p>
            <a:r>
              <a:rPr lang="en-US" sz="1400" dirty="0">
                <a:solidFill>
                  <a:srgbClr val="7030A0"/>
                </a:solidFill>
              </a:rPr>
              <a:t>multiple toggles are active.</a:t>
            </a:r>
          </a:p>
        </p:txBody>
      </p:sp>
      <p:pic>
        <p:nvPicPr>
          <p:cNvPr id="8" name="Picture 7" descr="A screen with text and numbers on it&#10;&#10;Description automatically generated">
            <a:extLst>
              <a:ext uri="{FF2B5EF4-FFF2-40B4-BE49-F238E27FC236}">
                <a16:creationId xmlns:a16="http://schemas.microsoft.com/office/drawing/2014/main" id="{4F8BACD4-10CE-05FC-941F-C889B4670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2209" y="1883183"/>
            <a:ext cx="3413411" cy="2444068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A86AD31-BE1D-1C83-2B17-17AC946B7F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227208"/>
              </p:ext>
            </p:extLst>
          </p:nvPr>
        </p:nvGraphicFramePr>
        <p:xfrm>
          <a:off x="415126" y="3429000"/>
          <a:ext cx="7946118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8788">
                  <a:extLst>
                    <a:ext uri="{9D8B030D-6E8A-4147-A177-3AD203B41FA5}">
                      <a16:colId xmlns:a16="http://schemas.microsoft.com/office/drawing/2014/main" val="2079664026"/>
                    </a:ext>
                  </a:extLst>
                </a:gridCol>
                <a:gridCol w="611470">
                  <a:extLst>
                    <a:ext uri="{9D8B030D-6E8A-4147-A177-3AD203B41FA5}">
                      <a16:colId xmlns:a16="http://schemas.microsoft.com/office/drawing/2014/main" val="2117668917"/>
                    </a:ext>
                  </a:extLst>
                </a:gridCol>
                <a:gridCol w="760806">
                  <a:extLst>
                    <a:ext uri="{9D8B030D-6E8A-4147-A177-3AD203B41FA5}">
                      <a16:colId xmlns:a16="http://schemas.microsoft.com/office/drawing/2014/main" val="593627808"/>
                    </a:ext>
                  </a:extLst>
                </a:gridCol>
                <a:gridCol w="655006">
                  <a:extLst>
                    <a:ext uri="{9D8B030D-6E8A-4147-A177-3AD203B41FA5}">
                      <a16:colId xmlns:a16="http://schemas.microsoft.com/office/drawing/2014/main" val="1722347321"/>
                    </a:ext>
                  </a:extLst>
                </a:gridCol>
                <a:gridCol w="749577">
                  <a:extLst>
                    <a:ext uri="{9D8B030D-6E8A-4147-A177-3AD203B41FA5}">
                      <a16:colId xmlns:a16="http://schemas.microsoft.com/office/drawing/2014/main" val="3711225706"/>
                    </a:ext>
                  </a:extLst>
                </a:gridCol>
                <a:gridCol w="633909">
                  <a:extLst>
                    <a:ext uri="{9D8B030D-6E8A-4147-A177-3AD203B41FA5}">
                      <a16:colId xmlns:a16="http://schemas.microsoft.com/office/drawing/2014/main" val="2443076076"/>
                    </a:ext>
                  </a:extLst>
                </a:gridCol>
                <a:gridCol w="622690">
                  <a:extLst>
                    <a:ext uri="{9D8B030D-6E8A-4147-A177-3AD203B41FA5}">
                      <a16:colId xmlns:a16="http://schemas.microsoft.com/office/drawing/2014/main" val="548129053"/>
                    </a:ext>
                  </a:extLst>
                </a:gridCol>
                <a:gridCol w="650738">
                  <a:extLst>
                    <a:ext uri="{9D8B030D-6E8A-4147-A177-3AD203B41FA5}">
                      <a16:colId xmlns:a16="http://schemas.microsoft.com/office/drawing/2014/main" val="1912339010"/>
                    </a:ext>
                  </a:extLst>
                </a:gridCol>
                <a:gridCol w="618116">
                  <a:extLst>
                    <a:ext uri="{9D8B030D-6E8A-4147-A177-3AD203B41FA5}">
                      <a16:colId xmlns:a16="http://schemas.microsoft.com/office/drawing/2014/main" val="1618478106"/>
                    </a:ext>
                  </a:extLst>
                </a:gridCol>
                <a:gridCol w="677752">
                  <a:extLst>
                    <a:ext uri="{9D8B030D-6E8A-4147-A177-3AD203B41FA5}">
                      <a16:colId xmlns:a16="http://schemas.microsoft.com/office/drawing/2014/main" val="1036739184"/>
                    </a:ext>
                  </a:extLst>
                </a:gridCol>
                <a:gridCol w="632260">
                  <a:extLst>
                    <a:ext uri="{9D8B030D-6E8A-4147-A177-3AD203B41FA5}">
                      <a16:colId xmlns:a16="http://schemas.microsoft.com/office/drawing/2014/main" val="1791946002"/>
                    </a:ext>
                  </a:extLst>
                </a:gridCol>
                <a:gridCol w="655006">
                  <a:extLst>
                    <a:ext uri="{9D8B030D-6E8A-4147-A177-3AD203B41FA5}">
                      <a16:colId xmlns:a16="http://schemas.microsoft.com/office/drawing/2014/main" val="2877906961"/>
                    </a:ext>
                  </a:extLst>
                </a:gridCol>
              </a:tblGrid>
              <a:tr h="15424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Rotary CRS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Rotary 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NAV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</a:t>
                      </a:r>
                    </a:p>
                    <a:p>
                      <a:pPr algn="ctr"/>
                      <a:r>
                        <a:rPr lang="en-US" sz="1200" dirty="0"/>
                        <a:t>REV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</a:t>
                      </a:r>
                    </a:p>
                    <a:p>
                      <a:pPr algn="ctr"/>
                      <a:r>
                        <a:rPr lang="en-US" sz="1200" dirty="0"/>
                        <a:t>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006384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G530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COM/VLOC</a:t>
                      </a:r>
                    </a:p>
                    <a:p>
                      <a:pPr algn="ctr"/>
                      <a:r>
                        <a:rPr lang="en-US" sz="800" dirty="0"/>
                        <a:t>Coarse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COM/VLOC</a:t>
                      </a:r>
                    </a:p>
                    <a:p>
                      <a:pPr algn="ctr"/>
                      <a:r>
                        <a:rPr lang="en-US" sz="800" dirty="0"/>
                        <a:t>Fine</a:t>
                      </a:r>
                    </a:p>
                    <a:p>
                      <a:pPr algn="ctr"/>
                      <a:r>
                        <a:rPr lang="en-US" sz="8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COM-VLOC</a:t>
                      </a:r>
                    </a:p>
                    <a:p>
                      <a:pPr algn="ctr"/>
                      <a:r>
                        <a:rPr lang="en-US" sz="900" dirty="0"/>
                        <a:t>toggle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VLOC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35573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 chapter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 page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CDI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PROC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900" dirty="0"/>
                        <a:t>Direct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900" dirty="0"/>
                        <a:t>MENU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900" dirty="0"/>
                        <a:t>CLR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900" dirty="0"/>
                        <a:t>CURSOR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900" dirty="0"/>
                        <a:t>ENT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1743659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G430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COM/VLOC</a:t>
                      </a:r>
                    </a:p>
                    <a:p>
                      <a:pPr algn="ctr"/>
                      <a:r>
                        <a:rPr lang="en-US" sz="800" dirty="0"/>
                        <a:t>Coarse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COM/VLOC</a:t>
                      </a:r>
                    </a:p>
                    <a:p>
                      <a:pPr algn="ctr"/>
                      <a:r>
                        <a:rPr lang="en-US" sz="800" dirty="0"/>
                        <a:t>Fine</a:t>
                      </a:r>
                    </a:p>
                    <a:p>
                      <a:pPr algn="ctr"/>
                      <a:r>
                        <a:rPr lang="en-US" sz="8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COM-VLOC</a:t>
                      </a:r>
                    </a:p>
                    <a:p>
                      <a:pPr algn="ctr"/>
                      <a:r>
                        <a:rPr lang="en-US" sz="900" dirty="0"/>
                        <a:t>toggle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VLOC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018857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 chapter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 page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CDI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PROC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Direct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MENU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CLR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CURSOR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ENT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7471047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B837019-7871-51AA-6802-FFBF52ABEB8D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pic>
        <p:nvPicPr>
          <p:cNvPr id="4" name="Picture 3" descr="A screen shot of a device&#10;&#10;Description automatically generated">
            <a:extLst>
              <a:ext uri="{FF2B5EF4-FFF2-40B4-BE49-F238E27FC236}">
                <a16:creationId xmlns:a16="http://schemas.microsoft.com/office/drawing/2014/main" id="{6EEB3E60-1610-67D5-36B9-F6D002B7BB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2209" y="4482243"/>
            <a:ext cx="3431334" cy="1496778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E73A713-34D7-05E2-C608-8D4BA1E04A9A}"/>
              </a:ext>
            </a:extLst>
          </p:cNvPr>
          <p:cNvCxnSpPr>
            <a:cxnSpLocks/>
          </p:cNvCxnSpPr>
          <p:nvPr/>
        </p:nvCxnSpPr>
        <p:spPr>
          <a:xfrm>
            <a:off x="323332" y="4850890"/>
            <a:ext cx="8125051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1FFDC2D-4134-9182-0DF9-E3EC36BDB92E}"/>
              </a:ext>
            </a:extLst>
          </p:cNvPr>
          <p:cNvSpPr txBox="1"/>
          <p:nvPr/>
        </p:nvSpPr>
        <p:spPr>
          <a:xfrm>
            <a:off x="2608563" y="6272121"/>
            <a:ext cx="49366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</a:rPr>
              <a:t>*See the Aircraft default configuration guide for more information on how to use this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121E73-3FF2-73C1-5AD6-A08BE4656267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2018435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4978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Controlling Garmin G1000 (aligned configuration)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05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example below is an extract from the default Laminar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Lancair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evolution configuration, which has two G1000 devices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(PFD and MFD).  </a:t>
            </a:r>
          </a:p>
          <a:p>
            <a:endParaRPr lang="en-US" sz="9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rgbClr val="FF0000"/>
                </a:solidFill>
              </a:rPr>
              <a:t>When using aligned configurations like this, only one toggle should be active.  Unexpected behavior may occur if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multiple toggles are active.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Using the controls in this way may be a little confusing to start with, but quickly becomes second nature with use.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As far as possible, this same layout is used across all the default configurations, so familiarity gained via one aircraft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transfers to other aircraft with similar flight management devices.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A86AD31-BE1D-1C83-2B17-17AC946B7F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261626"/>
              </p:ext>
            </p:extLst>
          </p:nvPr>
        </p:nvGraphicFramePr>
        <p:xfrm>
          <a:off x="322905" y="1916237"/>
          <a:ext cx="8481967" cy="18479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3835">
                  <a:extLst>
                    <a:ext uri="{9D8B030D-6E8A-4147-A177-3AD203B41FA5}">
                      <a16:colId xmlns:a16="http://schemas.microsoft.com/office/drawing/2014/main" val="2079664026"/>
                    </a:ext>
                  </a:extLst>
                </a:gridCol>
                <a:gridCol w="701227">
                  <a:extLst>
                    <a:ext uri="{9D8B030D-6E8A-4147-A177-3AD203B41FA5}">
                      <a16:colId xmlns:a16="http://schemas.microsoft.com/office/drawing/2014/main" val="2117668917"/>
                    </a:ext>
                  </a:extLst>
                </a:gridCol>
                <a:gridCol w="622315">
                  <a:extLst>
                    <a:ext uri="{9D8B030D-6E8A-4147-A177-3AD203B41FA5}">
                      <a16:colId xmlns:a16="http://schemas.microsoft.com/office/drawing/2014/main" val="283475510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593627808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1722347321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3711225706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2443076076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548129053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1912339010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1618478106"/>
                    </a:ext>
                  </a:extLst>
                </a:gridCol>
                <a:gridCol w="675268">
                  <a:extLst>
                    <a:ext uri="{9D8B030D-6E8A-4147-A177-3AD203B41FA5}">
                      <a16:colId xmlns:a16="http://schemas.microsoft.com/office/drawing/2014/main" val="1036739184"/>
                    </a:ext>
                  </a:extLst>
                </a:gridCol>
                <a:gridCol w="639519">
                  <a:extLst>
                    <a:ext uri="{9D8B030D-6E8A-4147-A177-3AD203B41FA5}">
                      <a16:colId xmlns:a16="http://schemas.microsoft.com/office/drawing/2014/main" val="1791946002"/>
                    </a:ext>
                  </a:extLst>
                </a:gridCol>
                <a:gridCol w="642590">
                  <a:extLst>
                    <a:ext uri="{9D8B030D-6E8A-4147-A177-3AD203B41FA5}">
                      <a16:colId xmlns:a16="http://schemas.microsoft.com/office/drawing/2014/main" val="2877906961"/>
                    </a:ext>
                  </a:extLst>
                </a:gridCol>
              </a:tblGrid>
              <a:tr h="14442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Rotary 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Rotary CRS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Rotary 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NAV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</a:t>
                      </a:r>
                    </a:p>
                    <a:p>
                      <a:pPr algn="ctr"/>
                      <a:r>
                        <a:rPr lang="en-US" sz="1200" dirty="0"/>
                        <a:t>REV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</a:t>
                      </a:r>
                    </a:p>
                    <a:p>
                      <a:pPr algn="ctr"/>
                      <a:r>
                        <a:rPr lang="en-US" sz="1200" dirty="0"/>
                        <a:t>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006384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PFD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NAV</a:t>
                      </a:r>
                    </a:p>
                    <a:p>
                      <a:pPr algn="ctr"/>
                      <a:r>
                        <a:rPr lang="en-US" sz="800" dirty="0"/>
                        <a:t>Coarse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NAV</a:t>
                      </a:r>
                    </a:p>
                    <a:p>
                      <a:pPr algn="ctr"/>
                      <a:r>
                        <a:rPr lang="en-US" sz="800" dirty="0"/>
                        <a:t>Fine</a:t>
                      </a:r>
                    </a:p>
                    <a:p>
                      <a:pPr algn="ctr"/>
                      <a:r>
                        <a:rPr lang="en-US" sz="8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NAV 1-2</a:t>
                      </a:r>
                    </a:p>
                    <a:p>
                      <a:pPr algn="ctr"/>
                      <a:r>
                        <a:rPr lang="en-US" sz="900" dirty="0"/>
                        <a:t>toggle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NAV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35573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</a:t>
                      </a:r>
                    </a:p>
                    <a:p>
                      <a:pPr algn="ctr"/>
                      <a:r>
                        <a:rPr lang="en-US" sz="800" dirty="0"/>
                        <a:t>Coarse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</a:t>
                      </a:r>
                    </a:p>
                    <a:p>
                      <a:pPr algn="ctr"/>
                      <a:r>
                        <a:rPr lang="en-US" sz="800" dirty="0"/>
                        <a:t>Fine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 1-2</a:t>
                      </a:r>
                    </a:p>
                    <a:p>
                      <a:pPr algn="ctr"/>
                      <a:r>
                        <a:rPr lang="en-US" sz="900" dirty="0"/>
                        <a:t>toggle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1743659"/>
                  </a:ext>
                </a:extLst>
              </a:tr>
              <a:tr h="47635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MFD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Range</a:t>
                      </a:r>
                    </a:p>
                    <a:p>
                      <a:pPr algn="ctr"/>
                      <a:r>
                        <a:rPr lang="en-US" sz="8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FMS</a:t>
                      </a:r>
                    </a:p>
                    <a:p>
                      <a:pPr algn="ctr"/>
                      <a:r>
                        <a:rPr lang="en-US" sz="800" dirty="0"/>
                        <a:t>Coarse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FMS</a:t>
                      </a:r>
                    </a:p>
                    <a:p>
                      <a:pPr algn="ctr"/>
                      <a:r>
                        <a:rPr lang="en-US" sz="800" dirty="0"/>
                        <a:t>Fine</a:t>
                      </a:r>
                    </a:p>
                    <a:p>
                      <a:pPr algn="ctr"/>
                      <a:r>
                        <a:rPr lang="en-US" sz="8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CDI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PROC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Direct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MENU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CLR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CURSOR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018857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678BC8F-5FAE-D18F-D712-71E0CB5EEC65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B1B5000D-3889-5EDB-DA21-AD8DCB6AA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7570" y="1166841"/>
            <a:ext cx="3134108" cy="2040571"/>
          </a:xfrm>
          <a:prstGeom prst="rect">
            <a:avLst/>
          </a:prstGeom>
        </p:spPr>
      </p:pic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E851C725-B998-906B-7521-30066FFF69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23794" y="3344729"/>
            <a:ext cx="3127884" cy="20405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C87AF8-D17F-802E-76D2-5876660F91C2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3855231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591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Configuring annunciators and autopilot button LEDs</a:t>
            </a:r>
          </a:p>
          <a:p>
            <a:endParaRPr lang="en-US" sz="105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plugin allows you to specify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to control the lighting for the annunciator panel and for the autopilot buttons.  These are configured in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file.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majority of the Laminar Research aircraft use a common set of annunciators, but some do add custom annunciators.   Default configurations are provided for all the Laminar Research aircraft (see next 2 pages for details).   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Note, not all aircraft support all annunciators.  For example, some of the smaller aircraft do not have any hydraulic systems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or an APU.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To control a light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must have value zero when inactive (light off) and be non-zero when active (light on).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You can attach multiple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to a single annunciator or button, in which case the light is off when all its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associated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are zero, or the light is on if any one of its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is non-zero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plugin supports integer,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boolean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and float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, plus arrays.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5FEC79-5BD2-6254-5682-480CBE3E39E6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3A1B2C-01BA-303A-788D-A45F064378FD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726917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Default annunciator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ABAC90-64FA-BF34-83B5-F5CB3EF723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963525"/>
              </p:ext>
            </p:extLst>
          </p:nvPr>
        </p:nvGraphicFramePr>
        <p:xfrm>
          <a:off x="2618476" y="671315"/>
          <a:ext cx="7122051" cy="52033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6386">
                  <a:extLst>
                    <a:ext uri="{9D8B030D-6E8A-4147-A177-3AD203B41FA5}">
                      <a16:colId xmlns:a16="http://schemas.microsoft.com/office/drawing/2014/main" val="1228600454"/>
                    </a:ext>
                  </a:extLst>
                </a:gridCol>
                <a:gridCol w="4535665">
                  <a:extLst>
                    <a:ext uri="{9D8B030D-6E8A-4147-A177-3AD203B41FA5}">
                      <a16:colId xmlns:a16="http://schemas.microsoft.com/office/drawing/2014/main" val="1926219209"/>
                    </a:ext>
                  </a:extLst>
                </a:gridCol>
              </a:tblGrid>
              <a:tr h="3468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Annunciator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Dataref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452457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 Warning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master_warning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0160873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Engine 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engine_fire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3976246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 Oil Pressure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oil_pressure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3459869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 Fuel Pressure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fuel_pressure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0051339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Anti 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845018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Starter Engaged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sim/cockpit2/engine/actuators/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starter_hit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0200910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sim/cockpit/engine/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APU_running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51867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 Caution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master_caution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760744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Vacuum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low_vacuum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750108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 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Hyd</a:t>
                      </a: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Pressure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hydraulic_pressure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0558550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Aux Fuel Pump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sim/cockpit2/fuel/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showing_aux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540548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Parking Brake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sim/cockpit2/controls/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parking_brake_ratio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804596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Low Volts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low_voltage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658294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Door Light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cabin_door_open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11548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0752B48-BEFB-1131-ABD8-E0C506AD0A0B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1C8B6E-94BB-671F-0D5D-3AB0AF5C5F3D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2406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Default autopilot button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ABAC90-64FA-BF34-83B5-F5CB3EF723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002772"/>
              </p:ext>
            </p:extLst>
          </p:nvPr>
        </p:nvGraphicFramePr>
        <p:xfrm>
          <a:off x="2208960" y="1260346"/>
          <a:ext cx="7122051" cy="31220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6386">
                  <a:extLst>
                    <a:ext uri="{9D8B030D-6E8A-4147-A177-3AD203B41FA5}">
                      <a16:colId xmlns:a16="http://schemas.microsoft.com/office/drawing/2014/main" val="1228600454"/>
                    </a:ext>
                  </a:extLst>
                </a:gridCol>
                <a:gridCol w="4535665">
                  <a:extLst>
                    <a:ext uri="{9D8B030D-6E8A-4147-A177-3AD203B41FA5}">
                      <a16:colId xmlns:a16="http://schemas.microsoft.com/office/drawing/2014/main" val="1926219209"/>
                    </a:ext>
                  </a:extLst>
                </a:gridCol>
              </a:tblGrid>
              <a:tr h="3468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Button 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Dataref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452457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HDG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heading_status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0160873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nav_status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3976246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approach_status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3459869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backcourse_status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0051339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altitude_hold_status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845018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vvi_status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0200910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speed_status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051867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servos_on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276074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EF0C7E-BE7B-F541-B135-3B67892EA058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91EB95-465A-19B4-F347-944F1F26D912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3842855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664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Modifying default configurations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The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 files can be edited to change the default commands.  The only thing that cannot change is the filename, which is tied to the specific aircraft.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If you modify a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 file, but later decide to revert back to the default, you can simply delete (or rename) the modified file.  The plug-in will create a new default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 file next time you fly that aircraft.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A full list of supported aircraft and their default configurations can be found 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in the Aircraft Default Configurations Guide.</a:t>
            </a:r>
          </a:p>
          <a:p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DEEEAA-3021-EA56-CEAB-F3D92364FE16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8179FA-8684-BFE9-A93C-23CF6A0BC40A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3494277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307594"/>
            <a:ext cx="11938591" cy="533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Configuring unsupported aircraft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If you fly an aircraft the plugin doesn’t know, it will create a basic default configuration. This will have the correct filename for the aircraft and a best guess at likely commands and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.  Depending on your aircraft, this basic default may have only partial functionality or possibly no functionality at all.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You then have two options: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Edit the default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file to the configuration you require, or</a:t>
            </a:r>
          </a:p>
          <a:p>
            <a:pPr marL="228600" indent="-228600">
              <a:buAutoNum type="arabicPeriod"/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Copy an existing configuration that’s closer to your requirements and rename it to the correct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   filename for the aircraft.  Starting from a similar aircraft may be easier to edit than starting from the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   basic default</a:t>
            </a:r>
          </a:p>
          <a:p>
            <a:endParaRPr lang="en-US" sz="11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Note: using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DataRefTool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plugin is a great way to interactively discover the commands and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used by your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aircraft.  It proved invaluable when developing the default configs for the supported aircraft. 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You can find it at 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  <a:hlinkClick r:id="rId4"/>
              </a:rPr>
              <a:t>https://datareftool.com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Instructions for editing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file are beyond the scope of this guide.  Hopefully a lot of the format is clear if you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study the default files.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Note, the first release of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HoneycombForMac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plugin has limited error detection when reading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files.   It is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tolerant of typos in command names and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names (they are interpreted as ‘no action’), but syntax errors may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crash the plugin.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DE5AA0-5934-6D45-DEEC-652307E9EB06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BE0BD-0901-EB6A-D15E-B2D6AD211072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1486967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9BBF58-8233-5CB5-0149-3F2B94C5F6E3}"/>
              </a:ext>
            </a:extLst>
          </p:cNvPr>
          <p:cNvSpPr txBox="1"/>
          <p:nvPr/>
        </p:nvSpPr>
        <p:spPr>
          <a:xfrm>
            <a:off x="2879835" y="2608565"/>
            <a:ext cx="4841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End of User Guide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DF2891-2EC2-766B-4B50-4E1C31EDAF06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17A103-37C7-78BB-FE60-CD4FB4F4A737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3938035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A47CE0-42F9-EA3B-ECD4-595E4635438D}"/>
              </a:ext>
            </a:extLst>
          </p:cNvPr>
          <p:cNvSpPr txBox="1"/>
          <p:nvPr/>
        </p:nvSpPr>
        <p:spPr>
          <a:xfrm>
            <a:off x="408533" y="766181"/>
            <a:ext cx="752785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Features</a:t>
            </a:r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Assign commands for all rotary controls 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Assign commands for all autopilot buttons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Assign 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for all annunciator lights 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Assign 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for all autopilot button lights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Use Bravo switches to modify rotary and button behaviour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Built-in configs for all Laminar Research supplied aircraft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Uses JSON files to read/modify/create configs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Picture 2" descr="A close-up of a control panel&#10;&#10;Description automatically generated">
            <a:extLst>
              <a:ext uri="{FF2B5EF4-FFF2-40B4-BE49-F238E27FC236}">
                <a16:creationId xmlns:a16="http://schemas.microsoft.com/office/drawing/2014/main" id="{EFA34ABA-9641-135E-509C-D6C514AD3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1179" y="3918463"/>
            <a:ext cx="4447538" cy="28276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8D3FAD-5F5C-99AB-65FE-79ADCABB9D23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901659-354D-DDB7-C41E-4885F956362C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295763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98288" y="262714"/>
            <a:ext cx="10668001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Creating JSON configuration files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Ensure the plugin is installed and configured as shown in the installation guide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Ensure this aircraft has been configured to use the plugin as shown in the installation guide.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Each time a new flight is started the plugin checks for a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configuration file for that specific aircraft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If the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file exists the plugin reads the X-Plane commands and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then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     assigns them to the bravo controls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If no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file exists the plugin creates a default configuration and writes this to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    a new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file for that aircraft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Default configurations are built-in for all Laminar Research supplied aircraft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    and for some 3</a:t>
            </a:r>
            <a:r>
              <a:rPr lang="en-US" baseline="30000" dirty="0">
                <a:solidFill>
                  <a:schemeClr val="accent1">
                    <a:lumMod val="50000"/>
                  </a:schemeClr>
                </a:solidFill>
              </a:rPr>
              <a:t>rd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party aircraft (currently only Zibo 737, more may be added in future)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79EBB2-2A37-BB86-880B-6233945D8F6D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379DD9-9638-261C-E35E-38B6F8983DF4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3383673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06611"/>
            <a:ext cx="10668001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Using the rotary controls – basic configuration 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left-hand rotary selects between ALT, VS, HDG, CRS, IAS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right-hand rotary increments or decrements the chosen parameter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 file configures a particular command to each of the five left-hand options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For example, the ALT selection may increase or decrease the Altitude setting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VS selection may increase or decrease the vertical speed rate etc.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specific commands to achieve this within X-Plane can vary between aircraft and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these are the commands held in the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 file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18620-0DAA-FD31-3666-FEF1E03F5C73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C11198-89A5-3609-3666-26AA6148C4D5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590159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53409" y="161738"/>
            <a:ext cx="10668001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Using the rotary controls – advanced configuration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Within a single aircraft, more than one feature can be assigned to each rotary selection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For example, the ALT selection might also be used to adjust the QNH, or the CRS feature might be used to separately adjust the pilot CRS setting and the co-pilot CRS setting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bravo switches are used to select between these different options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In effect, multiple profiles can be created for each rotary option, with each bravo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rocker switch (see next slide) selecting a different profile of commands to be applied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Setting or unsetting the different rocker switches during flight (referred to within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plug-in as Toggles) dynamically modifies the flight control adjusted by the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Increment/decrement rotary control for the ALT, VS, HDG, CRS or IAS selection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This enables a significant number of flight controls to be managed directly from the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Bravo device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122D0B-93C3-79AD-CF0C-1120F839AA24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D60FEF-EF80-6855-0DEA-A1C72F2F82C0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2257527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black machine&#10;&#10;Description automatically generated">
            <a:extLst>
              <a:ext uri="{FF2B5EF4-FFF2-40B4-BE49-F238E27FC236}">
                <a16:creationId xmlns:a16="http://schemas.microsoft.com/office/drawing/2014/main" id="{027ADA50-95BD-8CF4-272F-0132ABA69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" y="1"/>
            <a:ext cx="12184021" cy="68579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91784F-69E1-0C04-B758-EBE2123301CD}"/>
              </a:ext>
            </a:extLst>
          </p:cNvPr>
          <p:cNvSpPr txBox="1"/>
          <p:nvPr/>
        </p:nvSpPr>
        <p:spPr>
          <a:xfrm>
            <a:off x="3447394" y="3762703"/>
            <a:ext cx="1124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Toggle</a:t>
            </a:r>
          </a:p>
          <a:p>
            <a:r>
              <a:rPr lang="en-US" dirty="0">
                <a:solidFill>
                  <a:schemeClr val="bg1"/>
                </a:solidFill>
              </a:rPr>
              <a:t>switches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94F32F-04D6-17EC-0FBB-3798B6B9F258}"/>
              </a:ext>
            </a:extLst>
          </p:cNvPr>
          <p:cNvSpPr/>
          <p:nvPr/>
        </p:nvSpPr>
        <p:spPr>
          <a:xfrm>
            <a:off x="4453761" y="3804743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C1329E7-3355-E2F9-10B4-7C2AD13FE236}"/>
              </a:ext>
            </a:extLst>
          </p:cNvPr>
          <p:cNvSpPr/>
          <p:nvPr/>
        </p:nvSpPr>
        <p:spPr>
          <a:xfrm>
            <a:off x="5167150" y="3704840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53088EA-EEF1-F1F0-6BB3-4333FBAC2B04}"/>
              </a:ext>
            </a:extLst>
          </p:cNvPr>
          <p:cNvSpPr/>
          <p:nvPr/>
        </p:nvSpPr>
        <p:spPr>
          <a:xfrm>
            <a:off x="5891049" y="3645776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1A18C66-6727-3017-2B33-C4590052431A}"/>
              </a:ext>
            </a:extLst>
          </p:cNvPr>
          <p:cNvSpPr/>
          <p:nvPr/>
        </p:nvSpPr>
        <p:spPr>
          <a:xfrm>
            <a:off x="6547946" y="3568234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FFB4FC3-6A2F-53BA-73F1-FA4FAEC53929}"/>
              </a:ext>
            </a:extLst>
          </p:cNvPr>
          <p:cNvSpPr/>
          <p:nvPr/>
        </p:nvSpPr>
        <p:spPr>
          <a:xfrm>
            <a:off x="7204843" y="3484175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6C002A3-4CA7-A88A-69F2-77087EAF1CE7}"/>
              </a:ext>
            </a:extLst>
          </p:cNvPr>
          <p:cNvSpPr/>
          <p:nvPr/>
        </p:nvSpPr>
        <p:spPr>
          <a:xfrm>
            <a:off x="7796048" y="3405349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A42713-6C89-7DFC-028A-AD15F175404A}"/>
              </a:ext>
            </a:extLst>
          </p:cNvPr>
          <p:cNvSpPr/>
          <p:nvPr/>
        </p:nvSpPr>
        <p:spPr>
          <a:xfrm>
            <a:off x="8410903" y="3376449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6B313D-5A89-7CC5-A7B2-4C4CE084B777}"/>
              </a:ext>
            </a:extLst>
          </p:cNvPr>
          <p:cNvSpPr txBox="1"/>
          <p:nvPr/>
        </p:nvSpPr>
        <p:spPr>
          <a:xfrm>
            <a:off x="4331581" y="3105068"/>
            <a:ext cx="54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Off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BF34EF-3485-C737-C9A2-044C7A65067F}"/>
              </a:ext>
            </a:extLst>
          </p:cNvPr>
          <p:cNvSpPr txBox="1"/>
          <p:nvPr/>
        </p:nvSpPr>
        <p:spPr>
          <a:xfrm>
            <a:off x="4453761" y="4564482"/>
            <a:ext cx="54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40C49E-988C-356C-B934-D4B964BEECF4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5527DB-FD21-9766-BCE4-2AC0CC99543C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161854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878933" y="153406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53409" y="151375"/>
            <a:ext cx="11938591" cy="591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Using the rotary controls – advanced example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3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plug-in uses the 7 bravo switches as on/off toggles, numbered 1-7 from left to right (see previous page for details)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table below shows an example configuration (a subset of the default Cessna Skyhawk config)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05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When all 7 toggles are in the ‘off’ position,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incr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decr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rotary control will affect the flight controls in the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‘none active’ row (aka default command), depending on the feature selected by the left-hand rotary</a:t>
            </a:r>
          </a:p>
          <a:p>
            <a:endParaRPr lang="en-US" sz="3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If toggle 6 is Active (i.e., in the on position) then obs1 will be adjusted when HDG is selected.   Alt, VS CRS and IAS are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unaffected by toggle 6 being active as they do not have any parameter defined for this combination, so they continue to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be Barometer, vertical speed etc.   Similarly, if toggle 5 is active, the HDG option will adjust obs2.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toggles are read from left to right, so if multiple toggles are active, the lowest numbered toggle is used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Where possible the default configurations try to align with cockpit workflows.  For example, using the Toggle 6 profile to complete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one phase of flight setup, then moving to Toggle 5 for the next setup phase and so-on.  The default commands (no active toggles) are generally the ones most frequently used in flight.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46401FD-3EE5-E6AD-D800-6E33719A8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81108"/>
              </p:ext>
            </p:extLst>
          </p:nvPr>
        </p:nvGraphicFramePr>
        <p:xfrm>
          <a:off x="934698" y="1012214"/>
          <a:ext cx="812800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476">
                  <a:extLst>
                    <a:ext uri="{9D8B030D-6E8A-4147-A177-3AD203B41FA5}">
                      <a16:colId xmlns:a16="http://schemas.microsoft.com/office/drawing/2014/main" val="754666931"/>
                    </a:ext>
                  </a:extLst>
                </a:gridCol>
                <a:gridCol w="1268858">
                  <a:extLst>
                    <a:ext uri="{9D8B030D-6E8A-4147-A177-3AD203B41FA5}">
                      <a16:colId xmlns:a16="http://schemas.microsoft.com/office/drawing/2014/main" val="49451626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7062583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90185800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8686831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74510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50" dirty="0"/>
                        <a:t>Active Toggle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ALT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CRS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IAS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523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dirty="0"/>
                        <a:t>None active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Barometer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Vertical speed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Heading bug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obs_1 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120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dirty="0"/>
                        <a:t>Toggle 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Explained later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Explained later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Explained later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Explained later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Explained later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4094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dirty="0"/>
                        <a:t>Toggle 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obs_1 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592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dirty="0"/>
                        <a:t>Toggle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Co-pilot obs2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681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dirty="0"/>
                        <a:t>Toggle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adf1_card 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63007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1556B46-EB2E-CA23-A93B-A0430FB84F8F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9A8418-7EF7-FC19-62D5-A51669BE26AB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2716416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53409" y="161738"/>
            <a:ext cx="11938591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Using the rotary controls – moving quickly or precisely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Toggle 7 (directly under the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incr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decr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rotary) is reserved for controlling rotary resolution 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Some flight controls such as altitude and heading can require large changes in value, but also need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to adjust to a precise value.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Toggle 7 controls whether the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incr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decr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rotary jumps quickly through the scale,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missing out intermediate values for rapid movement, or whether it moves through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every single value to ensure a precise setting.  This enables for example, changing the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altitude setting from 10,000 to 30,000 feet to skip quickly to approximately 30,000 then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slow down to precisely select the required value.  This usage quickly becomes intuitive.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Where a parameter doesn’t require rapid movement, for example setting vertical speed,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this feature is disabled and the rotary is always set for precision.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 principle, when not required, toggle 7 could (and can) be configured with any other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command.  However, this could lead to confusion and the default configs all assume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toggle 7 is reserved.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64EC9D-DDD1-9391-3268-9C2005737C37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366513-F1A3-4BE1-2E0E-6DC9167DEB6B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2885541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Using the autopilot buttons – basic configuration 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8 autopilot buttons* (HDG, NAV, APR, REV, ALT, VS, IAS, AP) can all be configured to trigger specific commands 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Similar to the rotary controls, these command assignments are held within the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 file for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that aircraft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Default configurations are built-in to the plug-in for all Laminar Research Aircraft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table below shows an example configuration (a subset of the default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Laminar 737 config)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366B4D-CA8F-2D78-D928-4476591579AB}"/>
              </a:ext>
            </a:extLst>
          </p:cNvPr>
          <p:cNvSpPr txBox="1"/>
          <p:nvPr/>
        </p:nvSpPr>
        <p:spPr>
          <a:xfrm>
            <a:off x="4042035" y="6478656"/>
            <a:ext cx="36239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*These are the labels on my bravo control, I have seen images suggesting other variants exist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3165D05-007C-6F00-DDF9-5E892214A5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809279"/>
              </p:ext>
            </p:extLst>
          </p:nvPr>
        </p:nvGraphicFramePr>
        <p:xfrm>
          <a:off x="522959" y="4065233"/>
          <a:ext cx="8127999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229343724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68127217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39454246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03870167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64203565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5576069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372038309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88307552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5465483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Toggle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442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Heading select 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LNAV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VORLOC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ALT HLD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VS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SPEED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CMD A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957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45A7B32-DAC6-1841-7A14-4E5D9331A3A7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FA09AA-B2EC-685E-EE43-B9642B9B6915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vBeta1.01</a:t>
            </a:r>
          </a:p>
        </p:txBody>
      </p:sp>
    </p:spTree>
    <p:extLst>
      <p:ext uri="{BB962C8B-B14F-4D97-AF65-F5344CB8AC3E}">
        <p14:creationId xmlns:p14="http://schemas.microsoft.com/office/powerpoint/2010/main" val="487191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er guide" id="{03E34730-F882-854B-B2F4-B0C4BEC535F7}" vid="{61B599E7-D9EB-7646-BE9D-5CDB687772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6097</TotalTime>
  <Words>2847</Words>
  <Application>Microsoft Macintosh PowerPoint</Application>
  <PresentationFormat>Widescreen</PresentationFormat>
  <Paragraphs>626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Menlo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Proctor</dc:creator>
  <cp:lastModifiedBy>Steve Proctor</cp:lastModifiedBy>
  <cp:revision>22</cp:revision>
  <cp:lastPrinted>2024-04-19T10:25:17Z</cp:lastPrinted>
  <dcterms:created xsi:type="dcterms:W3CDTF">2024-03-19T14:29:38Z</dcterms:created>
  <dcterms:modified xsi:type="dcterms:W3CDTF">2024-04-23T06:49:08Z</dcterms:modified>
</cp:coreProperties>
</file>

<file path=docProps/thumbnail.jpeg>
</file>